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63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7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0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2.bin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3.bin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4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5.bin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6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4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6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7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8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9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523" y="2969726"/>
            <a:ext cx="7863944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27" y="4916032"/>
            <a:ext cx="7766936" cy="81934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1B160621-96E3-4B68-4B53-7BC85DB0E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90149"/>
              </p:ext>
            </p:extLst>
          </p:nvPr>
        </p:nvGraphicFramePr>
        <p:xfrm>
          <a:off x="1945569" y="672179"/>
          <a:ext cx="6229186" cy="1888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1B160621-96E3-4B68-4B53-7BC85DB0E4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45569" y="672179"/>
                        <a:ext cx="6229186" cy="1888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95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98" y="2320498"/>
            <a:ext cx="8596668" cy="394226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2ED5B0F-4BB2-0AF3-08B8-E06C5D6F2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B632A711-A462-B39C-8FB2-DB249E4D9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B632A711-A462-B39C-8FB2-DB249E4D9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93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3068" y="3205893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455243" y="138102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38010" y="215208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8C2A043-0222-A9FA-C1BF-331B8077E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70" y="1082766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62E132E1-A2F1-2C98-266C-678AE22B94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62E132E1-A2F1-2C98-266C-678AE22B94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265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118585"/>
            <a:ext cx="8596668" cy="292277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C500C9-1629-D687-7EED-23CD0693E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420780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159C605D-9412-405A-4623-7420E375E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159C605D-9412-405A-4623-7420E375E8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96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3" y="2568395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150606"/>
            <a:ext cx="8596668" cy="28907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372533" y="1075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74002" y="17507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9FF9770-6F0C-546C-1095-3E0F6E799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253" y="738463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D2AE0692-ACBC-178E-561C-B1771EB259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D2AE0692-ACBC-178E-561C-B1771EB259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72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78597" y="2420421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98" y="3255995"/>
            <a:ext cx="8596668" cy="23552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2642C33-940C-7834-8087-B8C94C0C2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EA3BD5B1-F849-74B6-BB1F-820781CD7D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EA3BD5B1-F849-74B6-BB1F-820781CD7D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50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8598" y="2233061"/>
            <a:ext cx="9035027" cy="41762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A7696EF-23D6-27D2-6697-F4F63A95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C75E96C0-5334-6F4A-7C89-DD2CD5742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678547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C75E96C0-5334-6F4A-7C89-DD2CD57422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730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2438" y="2142911"/>
            <a:ext cx="1735448" cy="4141649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2142911"/>
            <a:ext cx="7060150" cy="414164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1AA16EC-23D6-DF1D-8367-D7094F0B8219}"/>
              </a:ext>
            </a:extLst>
          </p:cNvPr>
          <p:cNvSpPr txBox="1">
            <a:spLocks/>
          </p:cNvSpPr>
          <p:nvPr/>
        </p:nvSpPr>
        <p:spPr>
          <a:xfrm>
            <a:off x="778598" y="737387"/>
            <a:ext cx="8634053" cy="1361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271497C6-9111-F4EC-9AD1-0763B5723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271497C6-9111-F4EC-9AD1-0763B57238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48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598" y="2204184"/>
            <a:ext cx="9035027" cy="37890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40B875-9A98-5F57-434A-BA49AF11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CE83EF19-BBC1-81A0-33D6-90F5B031E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CE83EF19-BBC1-81A0-33D6-90F5B031E6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67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98" y="2144922"/>
            <a:ext cx="8596668" cy="3703903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722CCB-08BF-BD59-9AF1-149614BF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09789A87-3DC0-D1E7-8F3B-A8E96AF0F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09789A87-3DC0-D1E7-8F3B-A8E96AF0F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97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FFC2D6-1437-873D-6926-2C4B0C18E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84D356C3-1CA4-FD1D-B944-CCEA55CB8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84D356C3-1CA4-FD1D-B944-CCEA55CB81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43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98" y="226765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598" y="2843919"/>
            <a:ext cx="418562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1236" y="226765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1237" y="2843919"/>
            <a:ext cx="418561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63CDBEC-243C-4762-AA2A-6A4A833F1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7DB140C6-264A-BD69-2E3A-D3A493405F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7DB140C6-264A-BD69-2E3A-D3A493405F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21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D717E6-C64F-FF85-17F9-A24EE1A4A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17ED3740-D980-E5DE-2037-26F7EB96E4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17ED3740-D980-E5DE-2037-26F7EB96E4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10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FFB148B-52E5-8E9D-8808-79E95D74F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A2DE81C4-2932-042A-9745-BB6D13EE71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A2DE81C4-2932-042A-9745-BB6D13EE71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43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25" y="2320498"/>
            <a:ext cx="4513541" cy="3942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98" y="2320498"/>
            <a:ext cx="3854528" cy="394226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79CF90D-D0F4-6A78-5349-5FCC5E48C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5D4EC36E-B29A-123E-6723-B5A204637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5D4EC36E-B29A-123E-6723-B5A204637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0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8598" y="2292410"/>
            <a:ext cx="8596668" cy="304322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98" y="5560653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0318FC-2730-4B48-8F09-1598EC838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598" y="737387"/>
            <a:ext cx="8634053" cy="136170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C360A9B7-F6A8-A289-6530-C929BA4E0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62955"/>
              </p:ext>
            </p:extLst>
          </p:nvPr>
        </p:nvGraphicFramePr>
        <p:xfrm>
          <a:off x="109848" y="94735"/>
          <a:ext cx="2334969" cy="707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Essentials" r:id="rId2" imgW="11545273" imgH="3500421" progId="CorelDRAWEssentials.Graphic.23">
                  <p:embed/>
                </p:oleObj>
              </mc:Choice>
              <mc:Fallback>
                <p:oleObj name="CorelDRAW Essentials" r:id="rId2" imgW="11545273" imgH="3500421" progId="CorelDRAWEssentials.Graphic.23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C360A9B7-F6A8-A289-6530-C929BA4E05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48" y="94735"/>
                        <a:ext cx="2334969" cy="707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58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63000"/>
            <a:lum/>
          </a:blip>
          <a:srcRect/>
          <a:stretch>
            <a:fillRect l="-7000" t="-60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3">
            <a:extLst>
              <a:ext uri="{FF2B5EF4-FFF2-40B4-BE49-F238E27FC236}">
                <a16:creationId xmlns:a16="http://schemas.microsoft.com/office/drawing/2014/main" id="{0FA2AE62-A197-5403-4668-1A987BB37021}"/>
              </a:ext>
            </a:extLst>
          </p:cNvPr>
          <p:cNvSpPr/>
          <p:nvPr/>
        </p:nvSpPr>
        <p:spPr>
          <a:xfrm rot="16200000" flipV="1">
            <a:off x="5629173" y="-5629175"/>
            <a:ext cx="933650" cy="1219200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726AE3F3-9027-4472-94C3-EBE350CB5043}"/>
              </a:ext>
            </a:extLst>
          </p:cNvPr>
          <p:cNvSpPr/>
          <p:nvPr/>
        </p:nvSpPr>
        <p:spPr>
          <a:xfrm flipH="1" flipV="1">
            <a:off x="3173" y="-2"/>
            <a:ext cx="3211664" cy="6849293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Group 6"/>
          <p:cNvGrpSpPr/>
          <p:nvPr/>
        </p:nvGrpSpPr>
        <p:grpSpPr>
          <a:xfrm>
            <a:off x="0" y="-8467"/>
            <a:ext cx="12192000" cy="7027334"/>
            <a:chOff x="0" y="-8467"/>
            <a:chExt cx="12192000" cy="7027334"/>
          </a:xfrm>
        </p:grpSpPr>
        <p:cxnSp>
          <p:nvCxnSpPr>
            <p:cNvPr id="21" name="Straight Connector 20"/>
            <p:cNvCxnSpPr>
              <a:cxnSpLocks/>
            </p:cNvCxnSpPr>
            <p:nvPr/>
          </p:nvCxnSpPr>
          <p:spPr>
            <a:xfrm flipH="1">
              <a:off x="9178301" y="-8467"/>
              <a:ext cx="2059289" cy="689210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19328" y="160867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 dirty="0"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 dirty="0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945962D-4504-4F6F-E1F3-D52287702F56}"/>
              </a:ext>
            </a:extLst>
          </p:cNvPr>
          <p:cNvSpPr/>
          <p:nvPr/>
        </p:nvSpPr>
        <p:spPr>
          <a:xfrm>
            <a:off x="-1" y="6518510"/>
            <a:ext cx="12192001" cy="365125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6957" y="16544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6957" y="3255400"/>
            <a:ext cx="8596668" cy="2737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37590" y="648416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7028F740-287D-4AE9-B28C-8F2004D7E2F6}" type="datetimeFigureOut">
              <a:rPr lang="es-PE" smtClean="0"/>
              <a:t>11/01/2024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71" y="6484168"/>
            <a:ext cx="6703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88989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9E825F49-7A5A-454C-BC3E-7866788D043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3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AAF75-7BA0-82E9-3DBC-0F34A3F1D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664" y="3429000"/>
            <a:ext cx="7863944" cy="1361708"/>
          </a:xfrm>
        </p:spPr>
        <p:txBody>
          <a:bodyPr/>
          <a:lstStyle/>
          <a:p>
            <a:r>
              <a:rPr lang="es-PE" sz="5400" dirty="0"/>
              <a:t>Línea de Acción</a:t>
            </a:r>
            <a:br>
              <a:rPr lang="es-PE" sz="5400" dirty="0"/>
            </a:br>
            <a:r>
              <a:rPr lang="es-PE" sz="5400" dirty="0"/>
              <a:t>Investigación </a:t>
            </a:r>
          </a:p>
        </p:txBody>
      </p:sp>
    </p:spTree>
    <p:extLst>
      <p:ext uri="{BB962C8B-B14F-4D97-AF65-F5344CB8AC3E}">
        <p14:creationId xmlns:p14="http://schemas.microsoft.com/office/powerpoint/2010/main" val="422329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D15350B-A0C0-1701-1C2C-38D81F25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33" y="5225290"/>
            <a:ext cx="9035027" cy="3789057"/>
          </a:xfrm>
        </p:spPr>
        <p:txBody>
          <a:bodyPr/>
          <a:lstStyle/>
          <a:p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  <a:p>
            <a:endParaRPr lang="es-PE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7ACECE5-9043-41E2-AA66-7C7C630CD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607" y="1015293"/>
            <a:ext cx="8634053" cy="1361708"/>
          </a:xfrm>
        </p:spPr>
        <p:txBody>
          <a:bodyPr/>
          <a:lstStyle/>
          <a:p>
            <a:r>
              <a:rPr lang="es-MX" dirty="0"/>
              <a:t>Total </a:t>
            </a:r>
            <a:r>
              <a:rPr lang="es-MX" dirty="0" err="1"/>
              <a:t>Research</a:t>
            </a:r>
            <a:r>
              <a:rPr lang="es-MX" dirty="0"/>
              <a:t> y Evaluación de Avanzada</a:t>
            </a:r>
            <a:br>
              <a:rPr lang="es-MX" dirty="0"/>
            </a:br>
            <a:endParaRPr lang="es-PE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40937C64-B972-9429-438C-C5EF49DE9C31}"/>
              </a:ext>
            </a:extLst>
          </p:cNvPr>
          <p:cNvSpPr txBox="1">
            <a:spLocks/>
          </p:cNvSpPr>
          <p:nvPr/>
        </p:nvSpPr>
        <p:spPr>
          <a:xfrm>
            <a:off x="-1354270" y="1525289"/>
            <a:ext cx="8634053" cy="1361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s-MX" dirty="0"/>
            </a:br>
            <a:r>
              <a:rPr lang="es-MX" i="1" dirty="0">
                <a:solidFill>
                  <a:srgbClr val="00B050"/>
                </a:solidFill>
              </a:rPr>
              <a:t>¿Q</a:t>
            </a:r>
            <a:r>
              <a:rPr lang="es-PE" i="1" dirty="0" err="1">
                <a:solidFill>
                  <a:srgbClr val="00B050"/>
                </a:solidFill>
              </a:rPr>
              <a:t>ué</a:t>
            </a:r>
            <a:r>
              <a:rPr lang="es-PE" i="1" dirty="0">
                <a:solidFill>
                  <a:srgbClr val="00B050"/>
                </a:solidFill>
              </a:rPr>
              <a:t> estudios realizamos?</a:t>
            </a: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5AFA490C-A3ED-8470-15E6-9A70C0F101F6}"/>
              </a:ext>
            </a:extLst>
          </p:cNvPr>
          <p:cNvSpPr txBox="1">
            <a:spLocks/>
          </p:cNvSpPr>
          <p:nvPr/>
        </p:nvSpPr>
        <p:spPr>
          <a:xfrm>
            <a:off x="1515839" y="4676228"/>
            <a:ext cx="8634053" cy="2181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 algn="just">
              <a:buAutoNum type="arabicPeriod"/>
            </a:pPr>
            <a:r>
              <a:rPr lang="es-MX" dirty="0"/>
              <a:t>Estudios sindicados:</a:t>
            </a:r>
          </a:p>
          <a:p>
            <a:pPr algn="just"/>
            <a:r>
              <a:rPr lang="es-MX" dirty="0"/>
              <a:t>Marketing, recursos humanos, género, religión, política, educación, ciudadanía, entre otros.</a:t>
            </a:r>
          </a:p>
          <a:p>
            <a:br>
              <a:rPr lang="es-MX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6866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D15350B-A0C0-1701-1C2C-38D81F25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33" y="5225290"/>
            <a:ext cx="9035027" cy="3789057"/>
          </a:xfrm>
        </p:spPr>
        <p:txBody>
          <a:bodyPr/>
          <a:lstStyle/>
          <a:p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  <a:p>
            <a:endParaRPr lang="es-PE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7ACECE5-9043-41E2-AA66-7C7C630CD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607" y="1015293"/>
            <a:ext cx="8634053" cy="1361708"/>
          </a:xfrm>
        </p:spPr>
        <p:txBody>
          <a:bodyPr/>
          <a:lstStyle/>
          <a:p>
            <a:r>
              <a:rPr lang="es-MX" dirty="0"/>
              <a:t>Total </a:t>
            </a:r>
            <a:r>
              <a:rPr lang="es-MX" dirty="0" err="1"/>
              <a:t>Research</a:t>
            </a:r>
            <a:r>
              <a:rPr lang="es-MX" dirty="0"/>
              <a:t> de Avanzada</a:t>
            </a:r>
            <a:br>
              <a:rPr lang="es-MX" dirty="0"/>
            </a:br>
            <a:endParaRPr lang="es-PE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40937C64-B972-9429-438C-C5EF49DE9C31}"/>
              </a:ext>
            </a:extLst>
          </p:cNvPr>
          <p:cNvSpPr txBox="1">
            <a:spLocks/>
          </p:cNvSpPr>
          <p:nvPr/>
        </p:nvSpPr>
        <p:spPr>
          <a:xfrm>
            <a:off x="-1354270" y="1525289"/>
            <a:ext cx="8634053" cy="1361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s-MX" dirty="0"/>
            </a:br>
            <a:r>
              <a:rPr lang="es-MX" i="1" dirty="0">
                <a:solidFill>
                  <a:srgbClr val="00B050"/>
                </a:solidFill>
              </a:rPr>
              <a:t>¿Q</a:t>
            </a:r>
            <a:r>
              <a:rPr lang="es-PE" i="1" dirty="0" err="1">
                <a:solidFill>
                  <a:srgbClr val="00B050"/>
                </a:solidFill>
              </a:rPr>
              <a:t>ué</a:t>
            </a:r>
            <a:r>
              <a:rPr lang="es-PE" i="1" dirty="0">
                <a:solidFill>
                  <a:srgbClr val="00B050"/>
                </a:solidFill>
              </a:rPr>
              <a:t> estudios realizamos?</a:t>
            </a: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5AFA490C-A3ED-8470-15E6-9A70C0F101F6}"/>
              </a:ext>
            </a:extLst>
          </p:cNvPr>
          <p:cNvSpPr txBox="1">
            <a:spLocks/>
          </p:cNvSpPr>
          <p:nvPr/>
        </p:nvSpPr>
        <p:spPr>
          <a:xfrm>
            <a:off x="1515839" y="4676228"/>
            <a:ext cx="8634053" cy="2181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MX" dirty="0"/>
              <a:t>2.   Estudios personalizados:</a:t>
            </a:r>
          </a:p>
          <a:p>
            <a:pPr algn="just"/>
            <a:r>
              <a:rPr lang="es-MX" dirty="0"/>
              <a:t>Clima laboral, posicionamiento, nivel de satisfacción, recursos digitales en colaboradores, entre otros.</a:t>
            </a:r>
          </a:p>
          <a:p>
            <a:br>
              <a:rPr lang="es-MX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5380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D15350B-A0C0-1701-1C2C-38D81F25E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33" y="5225290"/>
            <a:ext cx="9035027" cy="3789057"/>
          </a:xfrm>
        </p:spPr>
        <p:txBody>
          <a:bodyPr/>
          <a:lstStyle/>
          <a:p>
            <a:endParaRPr lang="es-PE" dirty="0"/>
          </a:p>
          <a:p>
            <a:pPr marL="0" indent="0">
              <a:buNone/>
            </a:pPr>
            <a:endParaRPr lang="es-PE" dirty="0"/>
          </a:p>
          <a:p>
            <a:pPr marL="0" indent="0">
              <a:buNone/>
            </a:pPr>
            <a:endParaRPr lang="es-PE" dirty="0"/>
          </a:p>
          <a:p>
            <a:endParaRPr lang="es-PE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7ACECE5-9043-41E2-AA66-7C7C630CD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607" y="735374"/>
            <a:ext cx="8634053" cy="1361708"/>
          </a:xfrm>
        </p:spPr>
        <p:txBody>
          <a:bodyPr/>
          <a:lstStyle/>
          <a:p>
            <a:r>
              <a:rPr lang="es-MX" dirty="0"/>
              <a:t>Total </a:t>
            </a:r>
            <a:r>
              <a:rPr lang="es-MX" dirty="0" err="1"/>
              <a:t>Research</a:t>
            </a:r>
            <a:r>
              <a:rPr lang="es-MX" dirty="0"/>
              <a:t> de Avanzada</a:t>
            </a:r>
            <a:br>
              <a:rPr lang="es-MX" dirty="0"/>
            </a:br>
            <a:endParaRPr lang="es-PE" dirty="0"/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40937C64-B972-9429-438C-C5EF49DE9C31}"/>
              </a:ext>
            </a:extLst>
          </p:cNvPr>
          <p:cNvSpPr txBox="1">
            <a:spLocks/>
          </p:cNvSpPr>
          <p:nvPr/>
        </p:nvSpPr>
        <p:spPr>
          <a:xfrm>
            <a:off x="-1242302" y="1103311"/>
            <a:ext cx="8634053" cy="13617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s-MX" dirty="0"/>
            </a:br>
            <a:r>
              <a:rPr lang="es-MX" i="1" dirty="0">
                <a:solidFill>
                  <a:srgbClr val="00B050"/>
                </a:solidFill>
              </a:rPr>
              <a:t>¿Q</a:t>
            </a:r>
            <a:r>
              <a:rPr lang="es-PE" i="1" dirty="0" err="1">
                <a:solidFill>
                  <a:srgbClr val="00B050"/>
                </a:solidFill>
              </a:rPr>
              <a:t>ué</a:t>
            </a:r>
            <a:r>
              <a:rPr lang="es-PE" i="1" dirty="0">
                <a:solidFill>
                  <a:srgbClr val="00B050"/>
                </a:solidFill>
              </a:rPr>
              <a:t> metodologías usamos?</a:t>
            </a:r>
          </a:p>
        </p:txBody>
      </p:sp>
      <p:sp>
        <p:nvSpPr>
          <p:cNvPr id="5" name="Título 2">
            <a:extLst>
              <a:ext uri="{FF2B5EF4-FFF2-40B4-BE49-F238E27FC236}">
                <a16:creationId xmlns:a16="http://schemas.microsoft.com/office/drawing/2014/main" id="{5AFA490C-A3ED-8470-15E6-9A70C0F101F6}"/>
              </a:ext>
            </a:extLst>
          </p:cNvPr>
          <p:cNvSpPr txBox="1">
            <a:spLocks/>
          </p:cNvSpPr>
          <p:nvPr/>
        </p:nvSpPr>
        <p:spPr>
          <a:xfrm>
            <a:off x="139958" y="3128858"/>
            <a:ext cx="11207763" cy="2181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MX" dirty="0"/>
              <a:t>Dependiendo de lo requerido por el estudio y previa evaluación de las necesidades del cliente, usamos metodología cualitativa y cuantitativa de investigación. </a:t>
            </a:r>
            <a:br>
              <a:rPr lang="es-MX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5670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4E6F2CC-B3E6-A2EE-40B6-B2E5499A1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3" y="878597"/>
            <a:ext cx="8820727" cy="353752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50FA685-55D5-0D77-CB76-FA19416ED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454" y="4770688"/>
            <a:ext cx="5319795" cy="177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6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E174C4D4-7C7E-1C70-F9E0-80698C9574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805" y="2997879"/>
            <a:ext cx="10180924" cy="514248"/>
          </a:xfrm>
        </p:spPr>
        <p:txBody>
          <a:bodyPr/>
          <a:lstStyle/>
          <a:p>
            <a:r>
              <a:rPr lang="es-MX" sz="5400" dirty="0"/>
              <a:t>M</a:t>
            </a:r>
            <a:r>
              <a:rPr lang="es-PE" sz="5400" dirty="0" err="1"/>
              <a:t>uchas</a:t>
            </a:r>
            <a:r>
              <a:rPr lang="es-PE" sz="5400" dirty="0"/>
              <a:t> gracias por su tiempo</a:t>
            </a:r>
            <a:r>
              <a:rPr lang="es-PE" sz="5400" dirty="0">
                <a:solidFill>
                  <a:srgbClr val="00B050"/>
                </a:solidFill>
              </a:rPr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24211505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luabi Plantilla.potx" id="{1EDC9248-ADB5-417E-B06C-5BF68593805D}" vid="{D7E3CAF0-75C2-44BD-A28C-DE49A5A1D5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Caluabi Plantilla 16 9</Template>
  <TotalTime>120</TotalTime>
  <Words>120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Constantia</vt:lpstr>
      <vt:lpstr>Wingdings 3</vt:lpstr>
      <vt:lpstr>Faceta</vt:lpstr>
      <vt:lpstr>CorelDRAW Essentials</vt:lpstr>
      <vt:lpstr>Línea de Acción Investigación </vt:lpstr>
      <vt:lpstr>Total Research y Evaluación de Avanzada </vt:lpstr>
      <vt:lpstr>Total Research de Avanzada </vt:lpstr>
      <vt:lpstr>Total Research de Avanzada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Daniel Núñez</dc:creator>
  <cp:lastModifiedBy>Lía Caramutti</cp:lastModifiedBy>
  <cp:revision>5</cp:revision>
  <dcterms:created xsi:type="dcterms:W3CDTF">2024-01-11T16:02:31Z</dcterms:created>
  <dcterms:modified xsi:type="dcterms:W3CDTF">2024-01-11T22:58:44Z</dcterms:modified>
</cp:coreProperties>
</file>